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8" r:id="rId5"/>
    <p:sldId id="269" r:id="rId6"/>
    <p:sldId id="277" r:id="rId7"/>
    <p:sldId id="278"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70B95E-DD9E-45E3-B30C-CAC474CB372B}" v="66" dt="2020-07-02T15:18:40.653"/>
    <p1510:client id="{E68677E4-D6F3-498C-9214-22048F5CCFFF}" v="4" dt="2020-07-02T15:27:46.11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939" autoAdjust="0"/>
    <p:restoredTop sz="94660"/>
  </p:normalViewPr>
  <p:slideViewPr>
    <p:cSldViewPr snapToGrid="0">
      <p:cViewPr varScale="1">
        <p:scale>
          <a:sx n="66" d="100"/>
          <a:sy n="66" d="100"/>
        </p:scale>
        <p:origin x="220"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33"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32"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clId="Web-{5570B95E-DD9E-45E3-B30C-CAC474CB372B}"/>
    <pc:docChg chg="modSld">
      <pc:chgData name="" userId="" providerId="" clId="Web-{5570B95E-DD9E-45E3-B30C-CAC474CB372B}" dt="2020-07-02T15:18:38.372" v="64" actId="20577"/>
      <pc:docMkLst>
        <pc:docMk/>
      </pc:docMkLst>
      <pc:sldChg chg="modSp">
        <pc:chgData name="" userId="" providerId="" clId="Web-{5570B95E-DD9E-45E3-B30C-CAC474CB372B}" dt="2020-07-02T15:18:36.294" v="62" actId="20577"/>
        <pc:sldMkLst>
          <pc:docMk/>
          <pc:sldMk cId="1941149460" sldId="259"/>
        </pc:sldMkLst>
        <pc:spChg chg="mod">
          <ac:chgData name="" userId="" providerId="" clId="Web-{5570B95E-DD9E-45E3-B30C-CAC474CB372B}" dt="2020-07-02T15:18:36.294" v="62" actId="20577"/>
          <ac:spMkLst>
            <pc:docMk/>
            <pc:sldMk cId="1941149460" sldId="259"/>
            <ac:spMk id="6" creationId="{00000000-0000-0000-0000-000000000000}"/>
          </ac:spMkLst>
        </pc:spChg>
      </pc:sldChg>
    </pc:docChg>
  </pc:docChgLst>
  <pc:docChgLst>
    <pc:chgData clId="Web-{E68677E4-D6F3-498C-9214-22048F5CCFFF}"/>
    <pc:docChg chg="modSld">
      <pc:chgData name="" userId="" providerId="" clId="Web-{E68677E4-D6F3-498C-9214-22048F5CCFFF}" dt="2020-07-02T15:27:46.111" v="3" actId="20577"/>
      <pc:docMkLst>
        <pc:docMk/>
      </pc:docMkLst>
      <pc:sldChg chg="modSp">
        <pc:chgData name="" userId="" providerId="" clId="Web-{E68677E4-D6F3-498C-9214-22048F5CCFFF}" dt="2020-07-02T15:27:46.096" v="2" actId="20577"/>
        <pc:sldMkLst>
          <pc:docMk/>
          <pc:sldMk cId="1941149460" sldId="259"/>
        </pc:sldMkLst>
        <pc:spChg chg="mod">
          <ac:chgData name="" userId="" providerId="" clId="Web-{E68677E4-D6F3-498C-9214-22048F5CCFFF}" dt="2020-07-02T15:27:46.096" v="2" actId="20577"/>
          <ac:spMkLst>
            <pc:docMk/>
            <pc:sldMk cId="1941149460" sldId="259"/>
            <ac:spMk id="6"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3949581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6923178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166847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3036800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A6DF9E-0ACB-44D5-B5C7-A94FB0097BAB}" type="datetimeFigureOut">
              <a:rPr lang="en-GB" smtClean="0"/>
              <a:t>06/07/2020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3160882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5EA6DF9E-0ACB-44D5-B5C7-A94FB0097BAB}"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2963494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5EA6DF9E-0ACB-44D5-B5C7-A94FB0097BAB}" type="datetimeFigureOut">
              <a:rPr lang="en-GB" smtClean="0"/>
              <a:t>06/07/2020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34414312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5EA6DF9E-0ACB-44D5-B5C7-A94FB0097BAB}" type="datetimeFigureOut">
              <a:rPr lang="en-GB" smtClean="0"/>
              <a:t>06/07/2020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2291650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A6DF9E-0ACB-44D5-B5C7-A94FB0097BAB}" type="datetimeFigureOut">
              <a:rPr lang="en-GB" smtClean="0"/>
              <a:t>06/07/2020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4229905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A6DF9E-0ACB-44D5-B5C7-A94FB0097BAB}"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1803899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A6DF9E-0ACB-44D5-B5C7-A94FB0097BAB}" type="datetimeFigureOut">
              <a:rPr lang="en-GB" smtClean="0"/>
              <a:t>06/07/2020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FBAE1E9-C439-424B-B0D2-7B543E8C3050}" type="slidenum">
              <a:rPr lang="en-GB" smtClean="0"/>
              <a:t>‹#›</a:t>
            </a:fld>
            <a:endParaRPr lang="en-GB"/>
          </a:p>
        </p:txBody>
      </p:sp>
    </p:spTree>
    <p:extLst>
      <p:ext uri="{BB962C8B-B14F-4D97-AF65-F5344CB8AC3E}">
        <p14:creationId xmlns:p14="http://schemas.microsoft.com/office/powerpoint/2010/main" val="89127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A6DF9E-0ACB-44D5-B5C7-A94FB0097BAB}" type="datetimeFigureOut">
              <a:rPr lang="en-GB" smtClean="0"/>
              <a:t>06/07/2020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BAE1E9-C439-424B-B0D2-7B543E8C3050}" type="slidenum">
              <a:rPr lang="en-GB" smtClean="0"/>
              <a:t>‹#›</a:t>
            </a:fld>
            <a:endParaRPr lang="en-GB"/>
          </a:p>
        </p:txBody>
      </p:sp>
    </p:spTree>
    <p:extLst>
      <p:ext uri="{BB962C8B-B14F-4D97-AF65-F5344CB8AC3E}">
        <p14:creationId xmlns:p14="http://schemas.microsoft.com/office/powerpoint/2010/main" val="33652582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app.senecalearning.com/courses?Price=Free&amp;Subject=English"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www.sparknotes.com/" TargetMode="External"/><Relationship Id="rId5" Type="http://schemas.openxmlformats.org/officeDocument/2006/relationships/hyperlink" Target="https://gcsepod.com/" TargetMode="External"/><Relationship Id="rId4" Type="http://schemas.openxmlformats.org/officeDocument/2006/relationships/hyperlink" Target="https://app.senecalearning.com/courses?Price=Fre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lum bright="70000" contrast="-70000"/>
          </a:blip>
          <a:stretch>
            <a:fillRect/>
          </a:stretch>
        </p:blipFill>
        <p:spPr>
          <a:xfrm>
            <a:off x="-5592" y="-16414"/>
            <a:ext cx="12192000" cy="6958292"/>
          </a:xfrm>
          <a:prstGeom prst="rect">
            <a:avLst/>
          </a:prstGeom>
        </p:spPr>
      </p:pic>
      <p:sp>
        <p:nvSpPr>
          <p:cNvPr id="16" name="Rectangle 15"/>
          <p:cNvSpPr/>
          <p:nvPr/>
        </p:nvSpPr>
        <p:spPr>
          <a:xfrm>
            <a:off x="6590923" y="4529453"/>
            <a:ext cx="5413972" cy="204354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6595050" y="3018373"/>
            <a:ext cx="4834550" cy="13922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6595050" y="1624695"/>
            <a:ext cx="4834550" cy="126602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380246" y="5586167"/>
            <a:ext cx="6174463" cy="98682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380246" y="4058216"/>
            <a:ext cx="5893805" cy="142388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380246" y="1701382"/>
            <a:ext cx="5862118" cy="2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380246" y="758226"/>
            <a:ext cx="5862118" cy="839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3"/>
          <a:stretch>
            <a:fillRect/>
          </a:stretch>
        </p:blipFill>
        <p:spPr>
          <a:xfrm>
            <a:off x="8718582" y="86714"/>
            <a:ext cx="3409950" cy="1343025"/>
          </a:xfrm>
          <a:prstGeom prst="rect">
            <a:avLst/>
          </a:prstGeom>
        </p:spPr>
      </p:pic>
      <p:sp>
        <p:nvSpPr>
          <p:cNvPr id="5" name="TextBox 4"/>
          <p:cNvSpPr txBox="1"/>
          <p:nvPr/>
        </p:nvSpPr>
        <p:spPr>
          <a:xfrm>
            <a:off x="8476034" y="1348965"/>
            <a:ext cx="3736063" cy="830997"/>
          </a:xfrm>
          <a:prstGeom prst="rect">
            <a:avLst/>
          </a:prstGeom>
          <a:noFill/>
        </p:spPr>
        <p:txBody>
          <a:bodyPr wrap="square" rtlCol="0">
            <a:spAutoFit/>
          </a:bodyPr>
          <a:lstStyle/>
          <a:p>
            <a:pPr algn="ctr" fontAlgn="base"/>
            <a:r>
              <a:rPr lang="en-GB" sz="1200" b="1" i="1" dirty="0"/>
              <a:t>"Transforming lives through learning"</a:t>
            </a:r>
            <a:endParaRPr lang="en-GB" sz="1200" dirty="0"/>
          </a:p>
          <a:p>
            <a:r>
              <a:rPr lang="en-GB" dirty="0"/>
              <a:t/>
            </a:r>
            <a:br>
              <a:rPr lang="en-GB" dirty="0"/>
            </a:br>
            <a:endParaRPr lang="en-GB" dirty="0"/>
          </a:p>
        </p:txBody>
      </p:sp>
      <p:sp>
        <p:nvSpPr>
          <p:cNvPr id="6" name="TextBox 5"/>
          <p:cNvSpPr txBox="1"/>
          <p:nvPr/>
        </p:nvSpPr>
        <p:spPr>
          <a:xfrm>
            <a:off x="431771" y="213770"/>
            <a:ext cx="5930019" cy="7448193"/>
          </a:xfrm>
          <a:prstGeom prst="rect">
            <a:avLst/>
          </a:prstGeom>
          <a:noFill/>
        </p:spPr>
        <p:txBody>
          <a:bodyPr wrap="square" rtlCol="0">
            <a:spAutoFit/>
          </a:bodyPr>
          <a:lstStyle/>
          <a:p>
            <a:r>
              <a:rPr lang="en-GB" sz="2800" i="1" dirty="0"/>
              <a:t>KS4 Transition – Year 9 to Year 10</a:t>
            </a:r>
          </a:p>
          <a:p>
            <a:endParaRPr lang="en-GB" sz="1200" b="1" dirty="0"/>
          </a:p>
          <a:p>
            <a:r>
              <a:rPr lang="en-GB" b="1" dirty="0"/>
              <a:t>Subject: </a:t>
            </a:r>
            <a:r>
              <a:rPr lang="en-GB" b="1" dirty="0" smtClean="0"/>
              <a:t>	</a:t>
            </a:r>
            <a:r>
              <a:rPr lang="en-GB" sz="2000" b="1" dirty="0" smtClean="0"/>
              <a:t>English </a:t>
            </a:r>
            <a:r>
              <a:rPr lang="en-GB" sz="2000" b="1" dirty="0"/>
              <a:t>Language</a:t>
            </a:r>
          </a:p>
          <a:p>
            <a:r>
              <a:rPr lang="en-GB" b="1" dirty="0"/>
              <a:t>Contact: </a:t>
            </a:r>
            <a:r>
              <a:rPr lang="en-GB" b="1" dirty="0" smtClean="0"/>
              <a:t>	Timothy </a:t>
            </a:r>
            <a:r>
              <a:rPr lang="en-GB" b="1" dirty="0"/>
              <a:t>Buebird</a:t>
            </a:r>
          </a:p>
          <a:p>
            <a:endParaRPr lang="en-GB" dirty="0"/>
          </a:p>
          <a:p>
            <a:r>
              <a:rPr lang="en-GB" sz="1600" b="1" dirty="0"/>
              <a:t>Exam Board: AQA</a:t>
            </a:r>
          </a:p>
          <a:p>
            <a:r>
              <a:rPr lang="en-GB" sz="1600" b="1" dirty="0"/>
              <a:t>Course Outline:</a:t>
            </a:r>
            <a:r>
              <a:rPr lang="en-GB" sz="1600" dirty="0"/>
              <a:t>  Students to develop skills needed to read, understand and analyse a wide range of texts and write clearly with a focus on </a:t>
            </a:r>
            <a:r>
              <a:rPr lang="en-GB" sz="1600" dirty="0" err="1"/>
              <a:t>SPaG</a:t>
            </a:r>
            <a:r>
              <a:rPr lang="en-GB" sz="1600" dirty="0"/>
              <a:t>. Assessment will be through completion of two equally-balanced exam papers, each assessing reading and writing in an integrated way at the end of the course. The papers will also incorporate an extended creative and persuasive writing element.</a:t>
            </a:r>
            <a:endParaRPr lang="en-GB" sz="1600" b="1" dirty="0"/>
          </a:p>
          <a:p>
            <a:r>
              <a:rPr lang="en-GB" sz="1600" b="1" dirty="0"/>
              <a:t>Type of Assessment: 100% exam based, </a:t>
            </a:r>
          </a:p>
          <a:p>
            <a:r>
              <a:rPr lang="en-GB" sz="1600" b="1" dirty="0"/>
              <a:t>accredited speaking and listening assessment </a:t>
            </a:r>
            <a:endParaRPr lang="en-GB" sz="1600" dirty="0"/>
          </a:p>
          <a:p>
            <a:endParaRPr lang="en-GB" dirty="0"/>
          </a:p>
          <a:p>
            <a:r>
              <a:rPr lang="en-GB" sz="1600" b="1" dirty="0"/>
              <a:t>Pre-Reading </a:t>
            </a:r>
            <a:r>
              <a:rPr lang="en-GB" sz="1600" b="1" dirty="0" smtClean="0"/>
              <a:t>List</a:t>
            </a:r>
            <a:endParaRPr lang="en-GB" sz="1600" b="1" dirty="0"/>
          </a:p>
          <a:p>
            <a:r>
              <a:rPr lang="en-GB" sz="1600" b="1" dirty="0"/>
              <a:t>- Of Mice and </a:t>
            </a:r>
            <a:r>
              <a:rPr lang="en-GB" sz="1600" b="1" dirty="0" smtClean="0"/>
              <a:t>Men ‘ John Steinbeck’</a:t>
            </a:r>
            <a:endParaRPr lang="en-GB" sz="1600" b="1" dirty="0"/>
          </a:p>
          <a:p>
            <a:r>
              <a:rPr lang="en-GB" sz="1600" b="1" dirty="0"/>
              <a:t>- The Hunger </a:t>
            </a:r>
            <a:r>
              <a:rPr lang="en-GB" sz="1600" b="1" dirty="0" smtClean="0"/>
              <a:t>Games ‘Suzanne Collins’</a:t>
            </a:r>
            <a:endParaRPr lang="en-GB" sz="1600" b="1" dirty="0"/>
          </a:p>
          <a:p>
            <a:r>
              <a:rPr lang="en-GB" sz="1600" b="1" dirty="0"/>
              <a:t>- Don’t Ask </a:t>
            </a:r>
            <a:r>
              <a:rPr lang="en-GB" sz="1600" b="1" dirty="0" smtClean="0"/>
              <a:t>Jack ‘Neil </a:t>
            </a:r>
            <a:r>
              <a:rPr lang="en-GB" sz="1600" b="1" dirty="0" err="1" smtClean="0"/>
              <a:t>Gaiman</a:t>
            </a:r>
            <a:r>
              <a:rPr lang="en-GB" sz="1600" b="1" dirty="0" smtClean="0"/>
              <a:t>’</a:t>
            </a:r>
            <a:endParaRPr lang="en-GB" sz="1600" b="1" dirty="0"/>
          </a:p>
          <a:p>
            <a:endParaRPr lang="en-GB" b="1" dirty="0"/>
          </a:p>
          <a:p>
            <a:endParaRPr lang="en-GB" b="1" dirty="0" smtClean="0">
              <a:solidFill>
                <a:schemeClr val="bg1"/>
              </a:solidFill>
            </a:endParaRPr>
          </a:p>
          <a:p>
            <a:r>
              <a:rPr lang="en-GB" b="1" dirty="0" smtClean="0">
                <a:solidFill>
                  <a:schemeClr val="tx1">
                    <a:lumMod val="95000"/>
                    <a:lumOff val="5000"/>
                  </a:schemeClr>
                </a:solidFill>
              </a:rPr>
              <a:t>Useful </a:t>
            </a:r>
            <a:r>
              <a:rPr lang="en-GB" b="1" dirty="0">
                <a:solidFill>
                  <a:schemeClr val="tx1">
                    <a:lumMod val="95000"/>
                    <a:lumOff val="5000"/>
                  </a:schemeClr>
                </a:solidFill>
              </a:rPr>
              <a:t>Links:</a:t>
            </a:r>
          </a:p>
          <a:p>
            <a:r>
              <a:rPr lang="en-GB" sz="1600" dirty="0">
                <a:hlinkClick r:id="rId4"/>
              </a:rPr>
              <a:t>https://app.senecalearning.com/courses?Price=Free&amp;Subject=English</a:t>
            </a:r>
            <a:r>
              <a:rPr lang="en-GB" sz="1600" dirty="0"/>
              <a:t> </a:t>
            </a:r>
          </a:p>
          <a:p>
            <a:endParaRPr lang="en-GB" dirty="0"/>
          </a:p>
          <a:p>
            <a:endParaRPr lang="en-GB" dirty="0"/>
          </a:p>
          <a:p>
            <a:endParaRPr lang="en-GB" dirty="0"/>
          </a:p>
          <a:p>
            <a:endParaRPr lang="en-GB" dirty="0"/>
          </a:p>
          <a:p>
            <a:endParaRPr lang="en-GB" dirty="0"/>
          </a:p>
        </p:txBody>
      </p:sp>
      <p:sp>
        <p:nvSpPr>
          <p:cNvPr id="7" name="TextBox 6"/>
          <p:cNvSpPr txBox="1"/>
          <p:nvPr/>
        </p:nvSpPr>
        <p:spPr>
          <a:xfrm>
            <a:off x="6645466" y="1658068"/>
            <a:ext cx="4834550" cy="3016210"/>
          </a:xfrm>
          <a:prstGeom prst="rect">
            <a:avLst/>
          </a:prstGeom>
          <a:noFill/>
        </p:spPr>
        <p:txBody>
          <a:bodyPr wrap="square" rtlCol="0">
            <a:spAutoFit/>
          </a:bodyPr>
          <a:lstStyle/>
          <a:p>
            <a:r>
              <a:rPr lang="en-GB" b="1" dirty="0"/>
              <a:t>Key Terminology</a:t>
            </a:r>
          </a:p>
          <a:p>
            <a:r>
              <a:rPr lang="en-GB" b="1" dirty="0">
                <a:solidFill>
                  <a:schemeClr val="bg1"/>
                </a:solidFill>
              </a:rPr>
              <a:t>Analyse		Criticise 		Imply</a:t>
            </a:r>
          </a:p>
          <a:p>
            <a:r>
              <a:rPr lang="en-GB" b="1" dirty="0">
                <a:solidFill>
                  <a:schemeClr val="bg1"/>
                </a:solidFill>
              </a:rPr>
              <a:t>Assess		Create		Persuade</a:t>
            </a:r>
          </a:p>
          <a:p>
            <a:r>
              <a:rPr lang="en-GB" b="1" dirty="0">
                <a:solidFill>
                  <a:schemeClr val="bg1"/>
                </a:solidFill>
              </a:rPr>
              <a:t>Compare 		Explicit		Structure </a:t>
            </a:r>
          </a:p>
          <a:p>
            <a:r>
              <a:rPr lang="en-GB" b="1" dirty="0">
                <a:solidFill>
                  <a:schemeClr val="bg1"/>
                </a:solidFill>
              </a:rPr>
              <a:t>		</a:t>
            </a:r>
          </a:p>
          <a:p>
            <a:r>
              <a:rPr lang="en-GB" b="1" dirty="0"/>
              <a:t>Subject Specific Terminology – </a:t>
            </a:r>
          </a:p>
          <a:p>
            <a:r>
              <a:rPr lang="en-GB" sz="1600" b="1" dirty="0"/>
              <a:t>Noun, verb, adjective, adverb, connotations.</a:t>
            </a:r>
          </a:p>
          <a:p>
            <a:r>
              <a:rPr lang="en-GB" sz="1600" b="1" dirty="0"/>
              <a:t>Alliteration, metaphor, simile, personification, juxtaposition, imagery, emotive, </a:t>
            </a:r>
            <a:r>
              <a:rPr lang="en-GB" sz="1600" b="1"/>
              <a:t>semantic field.</a:t>
            </a:r>
            <a:endParaRPr lang="en-GB" sz="1600" b="1" dirty="0"/>
          </a:p>
          <a:p>
            <a:r>
              <a:rPr lang="en-GB" sz="1600" b="1" dirty="0"/>
              <a:t>Widen, narrow, shift, external, internal, dialogue  </a:t>
            </a:r>
          </a:p>
          <a:p>
            <a:endParaRPr lang="en-GB" b="1" dirty="0"/>
          </a:p>
        </p:txBody>
      </p:sp>
      <p:sp>
        <p:nvSpPr>
          <p:cNvPr id="9" name="TextBox 8"/>
          <p:cNvSpPr txBox="1"/>
          <p:nvPr/>
        </p:nvSpPr>
        <p:spPr>
          <a:xfrm>
            <a:off x="6590923" y="4278116"/>
            <a:ext cx="5413972" cy="2616101"/>
          </a:xfrm>
          <a:prstGeom prst="rect">
            <a:avLst/>
          </a:prstGeom>
          <a:noFill/>
        </p:spPr>
        <p:txBody>
          <a:bodyPr wrap="square" rtlCol="0">
            <a:spAutoFit/>
          </a:bodyPr>
          <a:lstStyle/>
          <a:p>
            <a:endParaRPr lang="en-GB" dirty="0"/>
          </a:p>
          <a:p>
            <a:r>
              <a:rPr lang="en-GB" sz="1600" b="1" dirty="0"/>
              <a:t>Activities to complete before joining:</a:t>
            </a:r>
          </a:p>
          <a:p>
            <a:endParaRPr lang="en-GB" sz="1600" b="1" dirty="0"/>
          </a:p>
          <a:p>
            <a:r>
              <a:rPr lang="en-GB" sz="1600" b="1" dirty="0"/>
              <a:t>Read the short story titled </a:t>
            </a:r>
            <a:r>
              <a:rPr lang="en-GB" sz="1600" b="1" i="1" dirty="0"/>
              <a:t>‘Don’t Ask </a:t>
            </a:r>
            <a:r>
              <a:rPr lang="en-GB" sz="1600" b="1" i="1" dirty="0" smtClean="0"/>
              <a:t>Jack’ (click here).</a:t>
            </a:r>
          </a:p>
          <a:p>
            <a:r>
              <a:rPr lang="en-GB" sz="1600" b="1" dirty="0" smtClean="0"/>
              <a:t>Using </a:t>
            </a:r>
            <a:r>
              <a:rPr lang="en-GB" sz="1600" b="1" dirty="0"/>
              <a:t>the story, complete the task from Section A (there is an easier activity or a more difficult one). </a:t>
            </a:r>
          </a:p>
          <a:p>
            <a:endParaRPr lang="en-GB" sz="1600" b="1" dirty="0"/>
          </a:p>
          <a:p>
            <a:r>
              <a:rPr lang="en-GB" sz="1600" b="1" dirty="0"/>
              <a:t>Now, look at the pictures linked to the story. Choose one question from Section B to complete.</a:t>
            </a:r>
          </a:p>
          <a:p>
            <a:endParaRPr lang="en-GB" dirty="0"/>
          </a:p>
        </p:txBody>
      </p:sp>
    </p:spTree>
    <p:extLst>
      <p:ext uri="{BB962C8B-B14F-4D97-AF65-F5344CB8AC3E}">
        <p14:creationId xmlns:p14="http://schemas.microsoft.com/office/powerpoint/2010/main" val="4978155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p:cNvPicPr>
            <a:picLocks noChangeAspect="1"/>
          </p:cNvPicPr>
          <p:nvPr/>
        </p:nvPicPr>
        <p:blipFill>
          <a:blip r:embed="rId2">
            <a:lum bright="70000" contrast="-70000"/>
          </a:blip>
          <a:stretch>
            <a:fillRect/>
          </a:stretch>
        </p:blipFill>
        <p:spPr>
          <a:xfrm>
            <a:off x="0" y="3823"/>
            <a:ext cx="12192000" cy="6958292"/>
          </a:xfrm>
          <a:prstGeom prst="rect">
            <a:avLst/>
          </a:prstGeom>
        </p:spPr>
      </p:pic>
      <p:sp>
        <p:nvSpPr>
          <p:cNvPr id="16" name="Rectangle 15"/>
          <p:cNvSpPr/>
          <p:nvPr/>
        </p:nvSpPr>
        <p:spPr>
          <a:xfrm>
            <a:off x="6590923" y="4282289"/>
            <a:ext cx="5413972" cy="248065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6554709" y="3018373"/>
            <a:ext cx="4834550" cy="11603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6554709" y="1720503"/>
            <a:ext cx="4834550" cy="1266026"/>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380246" y="5614631"/>
            <a:ext cx="5893805" cy="1148308"/>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Rectangle 11"/>
          <p:cNvSpPr/>
          <p:nvPr/>
        </p:nvSpPr>
        <p:spPr>
          <a:xfrm>
            <a:off x="380246" y="4017257"/>
            <a:ext cx="5893805" cy="1499772"/>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380246" y="1928389"/>
            <a:ext cx="5893805" cy="20888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ectangle 9"/>
          <p:cNvSpPr/>
          <p:nvPr/>
        </p:nvSpPr>
        <p:spPr>
          <a:xfrm>
            <a:off x="380246" y="977774"/>
            <a:ext cx="4372823" cy="83908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 name="Picture 3"/>
          <p:cNvPicPr>
            <a:picLocks noChangeAspect="1"/>
          </p:cNvPicPr>
          <p:nvPr/>
        </p:nvPicPr>
        <p:blipFill>
          <a:blip r:embed="rId3"/>
          <a:stretch>
            <a:fillRect/>
          </a:stretch>
        </p:blipFill>
        <p:spPr>
          <a:xfrm>
            <a:off x="8718582" y="86714"/>
            <a:ext cx="3409950" cy="1343025"/>
          </a:xfrm>
          <a:prstGeom prst="rect">
            <a:avLst/>
          </a:prstGeom>
        </p:spPr>
      </p:pic>
      <p:sp>
        <p:nvSpPr>
          <p:cNvPr id="5" name="TextBox 4"/>
          <p:cNvSpPr txBox="1"/>
          <p:nvPr/>
        </p:nvSpPr>
        <p:spPr>
          <a:xfrm>
            <a:off x="8476034" y="1348965"/>
            <a:ext cx="3736063" cy="830997"/>
          </a:xfrm>
          <a:prstGeom prst="rect">
            <a:avLst/>
          </a:prstGeom>
          <a:noFill/>
        </p:spPr>
        <p:txBody>
          <a:bodyPr wrap="square" rtlCol="0">
            <a:spAutoFit/>
          </a:bodyPr>
          <a:lstStyle/>
          <a:p>
            <a:pPr algn="ctr" fontAlgn="base"/>
            <a:r>
              <a:rPr lang="en-GB" sz="1200" b="1" i="1" dirty="0"/>
              <a:t>"Transforming lives through learning"</a:t>
            </a:r>
            <a:endParaRPr lang="en-GB" sz="1200" dirty="0"/>
          </a:p>
          <a:p>
            <a:r>
              <a:rPr lang="en-GB" dirty="0"/>
              <a:t/>
            </a:r>
            <a:br>
              <a:rPr lang="en-GB" dirty="0"/>
            </a:br>
            <a:endParaRPr lang="en-GB" dirty="0"/>
          </a:p>
        </p:txBody>
      </p:sp>
      <p:sp>
        <p:nvSpPr>
          <p:cNvPr id="6" name="TextBox 5"/>
          <p:cNvSpPr txBox="1"/>
          <p:nvPr/>
        </p:nvSpPr>
        <p:spPr>
          <a:xfrm>
            <a:off x="484361" y="318669"/>
            <a:ext cx="5930019" cy="8309967"/>
          </a:xfrm>
          <a:prstGeom prst="rect">
            <a:avLst/>
          </a:prstGeom>
          <a:noFill/>
        </p:spPr>
        <p:txBody>
          <a:bodyPr wrap="square" rtlCol="0" anchor="t">
            <a:spAutoFit/>
          </a:bodyPr>
          <a:lstStyle/>
          <a:p>
            <a:r>
              <a:rPr lang="en-GB" sz="2800" i="1" dirty="0"/>
              <a:t>KS4 Transition – Year 9 to Year 10</a:t>
            </a:r>
          </a:p>
          <a:p>
            <a:endParaRPr lang="en-GB" dirty="0"/>
          </a:p>
          <a:p>
            <a:r>
              <a:rPr lang="en-GB" b="1" dirty="0"/>
              <a:t>Subject: English Literature</a:t>
            </a:r>
          </a:p>
          <a:p>
            <a:r>
              <a:rPr lang="en-GB" b="1" dirty="0"/>
              <a:t>Contact: Timothy </a:t>
            </a:r>
            <a:r>
              <a:rPr lang="en-GB" b="1" dirty="0" err="1"/>
              <a:t>Buebird</a:t>
            </a:r>
            <a:endParaRPr lang="en-GB" b="1" dirty="0"/>
          </a:p>
          <a:p>
            <a:endParaRPr lang="en-GB" dirty="0"/>
          </a:p>
          <a:p>
            <a:r>
              <a:rPr lang="en-GB" sz="1500" b="1" dirty="0"/>
              <a:t>Exam Board: AQA</a:t>
            </a:r>
          </a:p>
          <a:p>
            <a:r>
              <a:rPr lang="en-GB" sz="1500" b="1" dirty="0"/>
              <a:t>Course Outline:</a:t>
            </a:r>
            <a:r>
              <a:rPr lang="en-GB" sz="1500" dirty="0"/>
              <a:t> </a:t>
            </a:r>
            <a:r>
              <a:rPr lang="en-GB" dirty="0"/>
              <a:t>A study of four key literature texts throughout the course for an un-tiered assessment. These closed book extract-based questions will be based on a pre-19</a:t>
            </a:r>
            <a:r>
              <a:rPr lang="en-GB" baseline="30000" dirty="0"/>
              <a:t>th</a:t>
            </a:r>
            <a:r>
              <a:rPr lang="en-GB" dirty="0"/>
              <a:t> century text, a 19th-century novel and a Shakespeare play in two examinations at the end of the course. Poetry across time will also be assessed on the theme of conflict.</a:t>
            </a:r>
            <a:endParaRPr lang="en-GB" sz="1500" b="1" dirty="0"/>
          </a:p>
          <a:p>
            <a:r>
              <a:rPr lang="en-GB" sz="1500" b="1" dirty="0"/>
              <a:t>Type of Assessment: 100% exam based</a:t>
            </a:r>
          </a:p>
          <a:p>
            <a:endParaRPr lang="en-GB" sz="1400" dirty="0"/>
          </a:p>
          <a:p>
            <a:r>
              <a:rPr lang="en-GB" b="1" dirty="0"/>
              <a:t>Pre-Reading List</a:t>
            </a:r>
          </a:p>
          <a:p>
            <a:r>
              <a:rPr lang="en-GB" b="1" dirty="0"/>
              <a:t>- 'A Christmas Carol' Charles Dickens</a:t>
            </a:r>
            <a:endParaRPr lang="en-GB" b="1" dirty="0">
              <a:cs typeface="Calibri"/>
            </a:endParaRPr>
          </a:p>
          <a:p>
            <a:r>
              <a:rPr lang="en-GB" b="1" dirty="0"/>
              <a:t>- 'An Inspector Calls' JB Priestley</a:t>
            </a:r>
            <a:endParaRPr lang="en-GB" b="1" dirty="0">
              <a:cs typeface="Calibri" panose="020F0502020204030204"/>
            </a:endParaRPr>
          </a:p>
          <a:p>
            <a:r>
              <a:rPr lang="en-GB" b="1" dirty="0"/>
              <a:t>- 'Macbeth' Shakespeare</a:t>
            </a:r>
            <a:endParaRPr lang="en-GB" b="1" dirty="0">
              <a:cs typeface="Calibri" panose="020F0502020204030204"/>
            </a:endParaRPr>
          </a:p>
          <a:p>
            <a:endParaRPr lang="en-GB" dirty="0"/>
          </a:p>
          <a:p>
            <a:r>
              <a:rPr lang="en-GB" b="1" dirty="0" smtClean="0">
                <a:solidFill>
                  <a:schemeClr val="tx1">
                    <a:lumMod val="95000"/>
                    <a:lumOff val="5000"/>
                  </a:schemeClr>
                </a:solidFill>
              </a:rPr>
              <a:t>Useful </a:t>
            </a:r>
            <a:r>
              <a:rPr lang="en-GB" b="1" dirty="0">
                <a:solidFill>
                  <a:schemeClr val="tx1">
                    <a:lumMod val="95000"/>
                    <a:lumOff val="5000"/>
                  </a:schemeClr>
                </a:solidFill>
              </a:rPr>
              <a:t>Links:</a:t>
            </a:r>
            <a:endParaRPr lang="en-GB" dirty="0">
              <a:solidFill>
                <a:schemeClr val="tx1">
                  <a:lumMod val="95000"/>
                  <a:lumOff val="5000"/>
                </a:schemeClr>
              </a:solidFill>
            </a:endParaRPr>
          </a:p>
          <a:p>
            <a:r>
              <a:rPr lang="en-GB" sz="1600" b="1" dirty="0">
                <a:solidFill>
                  <a:schemeClr val="bg1"/>
                </a:solidFill>
                <a:hlinkClick r:id="rId4"/>
              </a:rPr>
              <a:t>https://app.senecalearning.com/courses?Price=Free</a:t>
            </a:r>
            <a:endParaRPr lang="en-GB" sz="1600" b="1" dirty="0">
              <a:solidFill>
                <a:schemeClr val="bg1"/>
              </a:solidFill>
            </a:endParaRPr>
          </a:p>
          <a:p>
            <a:r>
              <a:rPr lang="en-GB" sz="1600" b="1" dirty="0">
                <a:solidFill>
                  <a:schemeClr val="bg1"/>
                </a:solidFill>
                <a:hlinkClick r:id="rId5"/>
              </a:rPr>
              <a:t>https://gcsepod.com</a:t>
            </a:r>
            <a:r>
              <a:rPr lang="en-GB" sz="1600" b="1" dirty="0">
                <a:solidFill>
                  <a:schemeClr val="bg1"/>
                </a:solidFill>
              </a:rPr>
              <a:t> </a:t>
            </a:r>
          </a:p>
          <a:p>
            <a:r>
              <a:rPr lang="en-GB" sz="1600" b="1" dirty="0">
                <a:solidFill>
                  <a:schemeClr val="bg1"/>
                </a:solidFill>
                <a:hlinkClick r:id="rId6"/>
              </a:rPr>
              <a:t>https://www.sparknotes.com</a:t>
            </a:r>
            <a:r>
              <a:rPr lang="en-GB" sz="1600" b="1" dirty="0">
                <a:solidFill>
                  <a:schemeClr val="bg1"/>
                </a:solidFill>
              </a:rPr>
              <a:t> </a:t>
            </a:r>
          </a:p>
          <a:p>
            <a:endParaRPr lang="en-GB" dirty="0"/>
          </a:p>
          <a:p>
            <a:endParaRPr lang="en-GB" dirty="0"/>
          </a:p>
          <a:p>
            <a:endParaRPr lang="en-GB" dirty="0"/>
          </a:p>
          <a:p>
            <a:endParaRPr lang="en-GB" dirty="0"/>
          </a:p>
          <a:p>
            <a:endParaRPr lang="en-GB" dirty="0"/>
          </a:p>
          <a:p>
            <a:endParaRPr lang="en-GB" dirty="0"/>
          </a:p>
        </p:txBody>
      </p:sp>
      <p:sp>
        <p:nvSpPr>
          <p:cNvPr id="7" name="TextBox 6"/>
          <p:cNvSpPr txBox="1"/>
          <p:nvPr/>
        </p:nvSpPr>
        <p:spPr>
          <a:xfrm>
            <a:off x="6554709" y="1696440"/>
            <a:ext cx="4780229" cy="3416320"/>
          </a:xfrm>
          <a:prstGeom prst="rect">
            <a:avLst/>
          </a:prstGeom>
          <a:noFill/>
        </p:spPr>
        <p:txBody>
          <a:bodyPr wrap="square" rtlCol="0">
            <a:spAutoFit/>
          </a:bodyPr>
          <a:lstStyle/>
          <a:p>
            <a:r>
              <a:rPr lang="en-GB" b="1" dirty="0"/>
              <a:t>Key Terminology</a:t>
            </a:r>
          </a:p>
          <a:p>
            <a:r>
              <a:rPr lang="en-GB" b="1" dirty="0">
                <a:solidFill>
                  <a:schemeClr val="bg1"/>
                </a:solidFill>
              </a:rPr>
              <a:t>Analyse		Criticise		</a:t>
            </a:r>
          </a:p>
          <a:p>
            <a:r>
              <a:rPr lang="en-GB" b="1" dirty="0">
                <a:solidFill>
                  <a:schemeClr val="bg1"/>
                </a:solidFill>
              </a:rPr>
              <a:t>Assess		Explicit 		Structure  </a:t>
            </a:r>
          </a:p>
          <a:p>
            <a:r>
              <a:rPr lang="en-GB" b="1" dirty="0">
                <a:solidFill>
                  <a:schemeClr val="bg1"/>
                </a:solidFill>
              </a:rPr>
              <a:t>Compare		Imply</a:t>
            </a:r>
          </a:p>
          <a:p>
            <a:endParaRPr lang="en-GB" b="1" dirty="0"/>
          </a:p>
          <a:p>
            <a:r>
              <a:rPr lang="en-GB" b="1" dirty="0"/>
              <a:t>Subject Specific Terminology – Characterisation,</a:t>
            </a:r>
          </a:p>
          <a:p>
            <a:r>
              <a:rPr lang="en-GB" b="1" dirty="0"/>
              <a:t>alliteration, metaphor, simile, personification, juxtaposition, imagery, emotive, colloquial,</a:t>
            </a:r>
          </a:p>
          <a:p>
            <a:r>
              <a:rPr lang="en-GB" b="1" dirty="0"/>
              <a:t>enjambment, stanza, </a:t>
            </a:r>
            <a:r>
              <a:rPr lang="en-GB" b="1" dirty="0" err="1"/>
              <a:t>volta</a:t>
            </a:r>
            <a:r>
              <a:rPr lang="en-GB" b="1" dirty="0"/>
              <a:t>, caesura</a:t>
            </a:r>
          </a:p>
          <a:p>
            <a:endParaRPr lang="en-GB" b="1" dirty="0"/>
          </a:p>
          <a:p>
            <a:endParaRPr lang="en-GB" b="1" dirty="0"/>
          </a:p>
          <a:p>
            <a:endParaRPr lang="en-GB" b="1" dirty="0"/>
          </a:p>
        </p:txBody>
      </p:sp>
      <p:sp>
        <p:nvSpPr>
          <p:cNvPr id="9" name="TextBox 8"/>
          <p:cNvSpPr txBox="1"/>
          <p:nvPr/>
        </p:nvSpPr>
        <p:spPr>
          <a:xfrm>
            <a:off x="6600972" y="4092903"/>
            <a:ext cx="5413972" cy="2585323"/>
          </a:xfrm>
          <a:prstGeom prst="rect">
            <a:avLst/>
          </a:prstGeom>
          <a:noFill/>
        </p:spPr>
        <p:txBody>
          <a:bodyPr wrap="square" rtlCol="0">
            <a:spAutoFit/>
          </a:bodyPr>
          <a:lstStyle/>
          <a:p>
            <a:endParaRPr lang="en-GB" dirty="0"/>
          </a:p>
          <a:p>
            <a:r>
              <a:rPr lang="en-GB" b="1" dirty="0"/>
              <a:t>Activities to complete before joining:</a:t>
            </a:r>
          </a:p>
          <a:p>
            <a:endParaRPr lang="en-GB" dirty="0"/>
          </a:p>
          <a:p>
            <a:r>
              <a:rPr lang="en-GB" b="1" dirty="0"/>
              <a:t>Read through the extract based on ‘A Christmas Carol</a:t>
            </a:r>
            <a:r>
              <a:rPr lang="en-GB" b="1" dirty="0" smtClean="0"/>
              <a:t>’ (next slide). </a:t>
            </a:r>
            <a:r>
              <a:rPr lang="en-GB" b="1" dirty="0"/>
              <a:t>This is taken from the opening of the novel</a:t>
            </a:r>
            <a:r>
              <a:rPr lang="en-GB" dirty="0" smtClean="0"/>
              <a:t>.</a:t>
            </a:r>
            <a:endParaRPr lang="en-GB" dirty="0"/>
          </a:p>
          <a:p>
            <a:r>
              <a:rPr lang="en-GB" dirty="0"/>
              <a:t>Use the ‘</a:t>
            </a:r>
            <a:r>
              <a:rPr lang="en-GB" dirty="0" err="1"/>
              <a:t>Nandos</a:t>
            </a:r>
            <a:r>
              <a:rPr lang="en-GB" dirty="0"/>
              <a:t>’ menu to complete </a:t>
            </a:r>
            <a:r>
              <a:rPr lang="en-GB" b="1" dirty="0"/>
              <a:t>2 activities </a:t>
            </a:r>
            <a:r>
              <a:rPr lang="en-GB" dirty="0"/>
              <a:t>– try to choose more difficult tasks which have higher chili ratings!</a:t>
            </a:r>
          </a:p>
        </p:txBody>
      </p:sp>
    </p:spTree>
    <p:extLst>
      <p:ext uri="{BB962C8B-B14F-4D97-AF65-F5344CB8AC3E}">
        <p14:creationId xmlns:p14="http://schemas.microsoft.com/office/powerpoint/2010/main" val="28618854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E58B43B-B857-074C-80DB-664EB14CB03F}"/>
              </a:ext>
            </a:extLst>
          </p:cNvPr>
          <p:cNvSpPr/>
          <p:nvPr/>
        </p:nvSpPr>
        <p:spPr>
          <a:xfrm>
            <a:off x="250255" y="996990"/>
            <a:ext cx="11723571" cy="5262979"/>
          </a:xfrm>
          <a:prstGeom prst="rect">
            <a:avLst/>
          </a:prstGeom>
          <a:ln>
            <a:solidFill>
              <a:schemeClr val="accent1">
                <a:shade val="50000"/>
              </a:schemeClr>
            </a:solidFill>
          </a:ln>
        </p:spPr>
        <p:txBody>
          <a:bodyPr wrap="square">
            <a:spAutoFit/>
          </a:bodyPr>
          <a:lstStyle/>
          <a:p>
            <a:r>
              <a:rPr lang="en-GB" sz="1400" dirty="0">
                <a:solidFill>
                  <a:srgbClr val="000000"/>
                </a:solidFill>
                <a:latin typeface="+mj-lt"/>
              </a:rPr>
              <a:t>Oh!  But he was a tight-fisted hand at the grind- stone, Scrooge! a squeezing, wrenching, grasping, scraping, clutching, covetous, old sinner!  Hard and sharp as flint, from which no steel had ever struck out generous fire; secret, and self-contained, and solitary as an oyster.  The cold within him froze his old features, nipped his pointed nose, </a:t>
            </a:r>
            <a:r>
              <a:rPr lang="en-GB" sz="1400" dirty="0" err="1">
                <a:solidFill>
                  <a:srgbClr val="000000"/>
                </a:solidFill>
                <a:latin typeface="+mj-lt"/>
              </a:rPr>
              <a:t>shriveled</a:t>
            </a:r>
            <a:r>
              <a:rPr lang="en-GB" sz="1400" dirty="0">
                <a:solidFill>
                  <a:srgbClr val="000000"/>
                </a:solidFill>
                <a:latin typeface="+mj-lt"/>
              </a:rPr>
              <a:t> his cheek, stiffened his gait; made his eyes red, his thin lips blue and spoke out shrewdly in his grating voice.  A frosty rime was on his head, and on his eyebrows, and his wiry chin.  He carried his own low temperature always about with him; he iced his office in the dogdays; and didn't thaw it one degree at Christmas.</a:t>
            </a:r>
          </a:p>
          <a:p>
            <a:endParaRPr lang="en-GB" sz="1400" dirty="0">
              <a:solidFill>
                <a:srgbClr val="000000"/>
              </a:solidFill>
              <a:latin typeface="+mj-lt"/>
            </a:endParaRPr>
          </a:p>
          <a:p>
            <a:r>
              <a:rPr lang="en-GB" sz="1400" dirty="0">
                <a:solidFill>
                  <a:srgbClr val="000000"/>
                </a:solidFill>
                <a:latin typeface="+mj-lt"/>
              </a:rPr>
              <a:t>External heat and cold had little influence on Scrooge.  No warmth could warm, no wintry weather chill him.  No wind that blew was bitterer than he, no falling snow was more intent upon its purpose, no pelting rain less open to entreaty.  Foul weather didn't know where to have him.  The heaviest rain, and snow, and hail, and sleet, could boast of the advantage over him in only one respect.  They often "came down" handsomely, and Scrooge never did.</a:t>
            </a:r>
          </a:p>
          <a:p>
            <a:endParaRPr lang="en-GB" sz="1400" dirty="0">
              <a:solidFill>
                <a:srgbClr val="000000"/>
              </a:solidFill>
              <a:latin typeface="+mj-lt"/>
            </a:endParaRPr>
          </a:p>
          <a:p>
            <a:r>
              <a:rPr lang="en-GB" sz="1400" dirty="0">
                <a:solidFill>
                  <a:srgbClr val="000000"/>
                </a:solidFill>
                <a:latin typeface="+mj-lt"/>
              </a:rPr>
              <a:t>Nobody ever stopped him in the street to say, with gladsome looks, "My dear Scrooge, how are you?  When will you come to see me?"  No beggars implored him to bestow a trifle, no children asked him what it was o'clock, no man or woman ever once in all his life inquired the way to such and such a place, of Scrooge.  Even the blind men's dogs appeared to know him; and when they saw him coming on, would tug their owners into doorways and up courts; and then would wag their tails as though they said, "No eye at all is better than an evil eye, dark master!”</a:t>
            </a:r>
          </a:p>
          <a:p>
            <a:endParaRPr lang="en-GB" sz="1400" dirty="0">
              <a:solidFill>
                <a:srgbClr val="000000"/>
              </a:solidFill>
              <a:latin typeface="+mj-lt"/>
            </a:endParaRPr>
          </a:p>
          <a:p>
            <a:r>
              <a:rPr lang="en-GB" sz="1400" dirty="0">
                <a:solidFill>
                  <a:srgbClr val="000000"/>
                </a:solidFill>
                <a:latin typeface="+mj-lt"/>
              </a:rPr>
              <a:t>But what did Scrooge care?  It was the very thing he liked.  To edge his way along the crowded paths of life, warning all human sympathy to keep its distance, was what the knowing ones call "nuts" to Scrooge.</a:t>
            </a:r>
          </a:p>
          <a:p>
            <a:endParaRPr lang="en-GB" sz="1400" dirty="0">
              <a:solidFill>
                <a:srgbClr val="000000"/>
              </a:solidFill>
              <a:latin typeface="+mj-lt"/>
            </a:endParaRPr>
          </a:p>
          <a:p>
            <a:r>
              <a:rPr lang="en-GB" sz="1400" dirty="0">
                <a:solidFill>
                  <a:srgbClr val="000000"/>
                </a:solidFill>
                <a:latin typeface="+mj-lt"/>
              </a:rPr>
              <a:t>Once upon a time -- of all the good days in the year, on Christmas Eve -- old Scrooge sat busy in his counting-house.  It was cold, bleak, biting weather: foggy withal: and he could hear the people in the court outside go wheezing up and down, beating their hands upon their breasts, and stamping their feet upon the pavement stones to warm them.  The city clocks had only just gone three, but it was quite dark already -- it had not been light all day: and candles were flaring in the windows of the neighbouring offices, like ruddy smears upon the palpable brown air.  The fog came pouring in at every chink and keyhole, and was so dense without, that although the court was of the narrowest, the houses opposite were mere phantoms.  To see the dingy cloud come drooping down, obscuring everything, one might have thought that Nature lived hard by, and was brewing on a large scale.</a:t>
            </a:r>
          </a:p>
        </p:txBody>
      </p:sp>
      <p:sp>
        <p:nvSpPr>
          <p:cNvPr id="3" name="TextBox 2">
            <a:extLst>
              <a:ext uri="{FF2B5EF4-FFF2-40B4-BE49-F238E27FC236}">
                <a16:creationId xmlns:a16="http://schemas.microsoft.com/office/drawing/2014/main" id="{830B72E7-6207-DB4C-8262-7FD5ED7E3C72}"/>
              </a:ext>
            </a:extLst>
          </p:cNvPr>
          <p:cNvSpPr txBox="1"/>
          <p:nvPr/>
        </p:nvSpPr>
        <p:spPr>
          <a:xfrm>
            <a:off x="1970739" y="216047"/>
            <a:ext cx="8807531" cy="646331"/>
          </a:xfrm>
          <a:prstGeom prst="rect">
            <a:avLst/>
          </a:prstGeom>
          <a:noFill/>
        </p:spPr>
        <p:txBody>
          <a:bodyPr wrap="square" rtlCol="0">
            <a:spAutoFit/>
          </a:bodyPr>
          <a:lstStyle/>
          <a:p>
            <a:r>
              <a:rPr lang="en-US" b="1" dirty="0"/>
              <a:t>The following extract is taken from the beginning of ‘A Christmas Carol’ by Charles Dickens, where the main protagonist Ebenezer Scrooge is introduced to the reader:</a:t>
            </a:r>
          </a:p>
        </p:txBody>
      </p:sp>
    </p:spTree>
    <p:extLst>
      <p:ext uri="{BB962C8B-B14F-4D97-AF65-F5344CB8AC3E}">
        <p14:creationId xmlns:p14="http://schemas.microsoft.com/office/powerpoint/2010/main" val="37030471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nvPr>
        </p:nvGraphicFramePr>
        <p:xfrm>
          <a:off x="3936544" y="1266633"/>
          <a:ext cx="6516850" cy="5411222"/>
        </p:xfrm>
        <a:graphic>
          <a:graphicData uri="http://schemas.openxmlformats.org/drawingml/2006/table">
            <a:tbl>
              <a:tblPr firstRow="1" bandRow="1">
                <a:tableStyleId>{5940675A-B579-460E-94D1-54222C63F5DA}</a:tableStyleId>
              </a:tblPr>
              <a:tblGrid>
                <a:gridCol w="1332333">
                  <a:extLst>
                    <a:ext uri="{9D8B030D-6E8A-4147-A177-3AD203B41FA5}">
                      <a16:colId xmlns:a16="http://schemas.microsoft.com/office/drawing/2014/main" val="20000"/>
                    </a:ext>
                  </a:extLst>
                </a:gridCol>
                <a:gridCol w="2519849">
                  <a:extLst>
                    <a:ext uri="{9D8B030D-6E8A-4147-A177-3AD203B41FA5}">
                      <a16:colId xmlns:a16="http://schemas.microsoft.com/office/drawing/2014/main" val="20001"/>
                    </a:ext>
                  </a:extLst>
                </a:gridCol>
                <a:gridCol w="2664668">
                  <a:extLst>
                    <a:ext uri="{9D8B030D-6E8A-4147-A177-3AD203B41FA5}">
                      <a16:colId xmlns:a16="http://schemas.microsoft.com/office/drawing/2014/main" val="20002"/>
                    </a:ext>
                  </a:extLst>
                </a:gridCol>
              </a:tblGrid>
              <a:tr h="464037">
                <a:tc>
                  <a:txBody>
                    <a:bodyPr/>
                    <a:lstStyle/>
                    <a:p>
                      <a:r>
                        <a:rPr lang="en-US" sz="1600" b="1" dirty="0"/>
                        <a:t>Difficulty</a:t>
                      </a:r>
                    </a:p>
                  </a:txBody>
                  <a:tcPr/>
                </a:tc>
                <a:tc>
                  <a:txBody>
                    <a:bodyPr/>
                    <a:lstStyle/>
                    <a:p>
                      <a:r>
                        <a:rPr lang="en-US" sz="1600" b="1" i="0" dirty="0"/>
                        <a:t>Main Course</a:t>
                      </a:r>
                    </a:p>
                  </a:txBody>
                  <a:tcPr/>
                </a:tc>
                <a:tc>
                  <a:txBody>
                    <a:bodyPr/>
                    <a:lstStyle/>
                    <a:p>
                      <a:r>
                        <a:rPr lang="en-US" sz="1600" b="1" i="0" dirty="0"/>
                        <a:t>Dessert</a:t>
                      </a:r>
                    </a:p>
                  </a:txBody>
                  <a:tcPr/>
                </a:tc>
                <a:extLst>
                  <a:ext uri="{0D108BD9-81ED-4DB2-BD59-A6C34878D82A}">
                    <a16:rowId xmlns:a16="http://schemas.microsoft.com/office/drawing/2014/main" val="1241912908"/>
                  </a:ext>
                </a:extLst>
              </a:tr>
              <a:tr h="1364520">
                <a:tc>
                  <a:txBody>
                    <a:bodyPr/>
                    <a:lstStyle/>
                    <a:p>
                      <a:r>
                        <a:rPr lang="en-US" b="1" dirty="0"/>
                        <a:t>Extra Hot</a:t>
                      </a:r>
                    </a:p>
                  </a:txBody>
                  <a:tcPr/>
                </a:tc>
                <a:tc>
                  <a:txBody>
                    <a:bodyPr/>
                    <a:lstStyle/>
                    <a:p>
                      <a:r>
                        <a:rPr lang="en-US" sz="1200" b="1" dirty="0"/>
                        <a:t>“Consider the ways Dickens presents Scrooge in his introduction to the character.” </a:t>
                      </a:r>
                    </a:p>
                    <a:p>
                      <a:r>
                        <a:rPr lang="en-US" sz="1200" i="1" dirty="0"/>
                        <a:t>Write 2 PEE paragraphs analyzing how Scrooge is presented in the extract, including focus on language features and key words.</a:t>
                      </a:r>
                    </a:p>
                  </a:txBody>
                  <a:tcPr/>
                </a:tc>
                <a:tc>
                  <a:txBody>
                    <a:bodyPr/>
                    <a:lstStyle/>
                    <a:p>
                      <a:r>
                        <a:rPr lang="en-US" sz="1200" dirty="0"/>
                        <a:t>Plan</a:t>
                      </a:r>
                      <a:r>
                        <a:rPr lang="en-US" sz="1200" baseline="0" dirty="0"/>
                        <a:t> a short film using a storyboard to explain the scene you have read.</a:t>
                      </a:r>
                    </a:p>
                    <a:p>
                      <a:r>
                        <a:rPr lang="en-US" sz="1200" i="1" dirty="0"/>
                        <a:t>Search for a storyboard online and decide how key ideas from the scene will be represented – remember to include important quotes.</a:t>
                      </a:r>
                    </a:p>
                  </a:txBody>
                  <a:tcPr/>
                </a:tc>
                <a:extLst>
                  <a:ext uri="{0D108BD9-81ED-4DB2-BD59-A6C34878D82A}">
                    <a16:rowId xmlns:a16="http://schemas.microsoft.com/office/drawing/2014/main" val="10000"/>
                  </a:ext>
                </a:extLst>
              </a:tr>
              <a:tr h="825767">
                <a:tc>
                  <a:txBody>
                    <a:bodyPr/>
                    <a:lstStyle/>
                    <a:p>
                      <a:r>
                        <a:rPr lang="en-US" b="1" dirty="0"/>
                        <a:t>Hot</a:t>
                      </a:r>
                    </a:p>
                  </a:txBody>
                  <a:tcPr/>
                </a:tc>
                <a:tc>
                  <a:txBody>
                    <a:bodyPr/>
                    <a:lstStyle/>
                    <a:p>
                      <a:r>
                        <a:rPr lang="en-US" sz="1200" i="0" dirty="0"/>
                        <a:t>Research some of the </a:t>
                      </a:r>
                      <a:r>
                        <a:rPr lang="en-US" sz="1200" b="1" i="0" dirty="0"/>
                        <a:t>context</a:t>
                      </a:r>
                      <a:r>
                        <a:rPr lang="en-US" sz="1200" i="0" dirty="0"/>
                        <a:t> of the story. Find information about:</a:t>
                      </a:r>
                    </a:p>
                    <a:p>
                      <a:pPr marL="171450" indent="-171450">
                        <a:buFontTx/>
                        <a:buChar char="-"/>
                      </a:pPr>
                      <a:r>
                        <a:rPr lang="en-US" sz="1200" i="1" dirty="0"/>
                        <a:t>The Industrial Revolution</a:t>
                      </a:r>
                    </a:p>
                    <a:p>
                      <a:pPr marL="171450" indent="-171450">
                        <a:buFontTx/>
                        <a:buChar char="-"/>
                      </a:pPr>
                      <a:r>
                        <a:rPr lang="en-US" sz="1200" i="1" dirty="0"/>
                        <a:t>Christmas in the 1800’s</a:t>
                      </a:r>
                    </a:p>
                    <a:p>
                      <a:pPr marL="171450" indent="-171450">
                        <a:buFontTx/>
                        <a:buChar char="-"/>
                      </a:pPr>
                      <a:r>
                        <a:rPr lang="en-US" sz="1200" i="1" dirty="0"/>
                        <a:t>Victorian attitudes to charity</a:t>
                      </a:r>
                    </a:p>
                  </a:txBody>
                  <a:tcPr/>
                </a:tc>
                <a:tc>
                  <a:txBody>
                    <a:bodyPr/>
                    <a:lstStyle/>
                    <a:p>
                      <a:r>
                        <a:rPr lang="en-US" sz="1200" i="0" dirty="0"/>
                        <a:t>Design an author profile of Charles Dickens – find or draw a picture of him.</a:t>
                      </a:r>
                    </a:p>
                    <a:p>
                      <a:r>
                        <a:rPr lang="en-US" sz="1200" i="0" dirty="0"/>
                        <a:t>Find out some key facts about Dickens and find reasons why he wrote ‘A Christmas Carol’.</a:t>
                      </a:r>
                    </a:p>
                  </a:txBody>
                  <a:tcPr/>
                </a:tc>
                <a:extLst>
                  <a:ext uri="{0D108BD9-81ED-4DB2-BD59-A6C34878D82A}">
                    <a16:rowId xmlns:a16="http://schemas.microsoft.com/office/drawing/2014/main" val="10001"/>
                  </a:ext>
                </a:extLst>
              </a:tr>
              <a:tr h="1381025">
                <a:tc>
                  <a:txBody>
                    <a:bodyPr/>
                    <a:lstStyle/>
                    <a:p>
                      <a:r>
                        <a:rPr lang="en-US" b="1" dirty="0"/>
                        <a:t>Mild</a:t>
                      </a:r>
                    </a:p>
                  </a:txBody>
                  <a:tcPr/>
                </a:tc>
                <a:tc>
                  <a:txBody>
                    <a:bodyPr/>
                    <a:lstStyle/>
                    <a:p>
                      <a:r>
                        <a:rPr lang="en-US" sz="1200" b="1" i="0" dirty="0"/>
                        <a:t>“Which words are used to describe Scrooge and what do these words suggest about him?”</a:t>
                      </a:r>
                    </a:p>
                    <a:p>
                      <a:r>
                        <a:rPr lang="en-US" sz="1200" i="1" dirty="0"/>
                        <a:t>Identify some of the key words used in the extract to describe Scrooge. Choose three and identify the </a:t>
                      </a:r>
                      <a:r>
                        <a:rPr lang="en-US" sz="1200" b="1" i="1" dirty="0"/>
                        <a:t>connotations </a:t>
                      </a:r>
                      <a:r>
                        <a:rPr lang="en-US" sz="1200" i="1" dirty="0"/>
                        <a:t>of these words.</a:t>
                      </a:r>
                    </a:p>
                  </a:txBody>
                  <a:tcPr/>
                </a:tc>
                <a:tc>
                  <a:txBody>
                    <a:bodyPr/>
                    <a:lstStyle/>
                    <a:p>
                      <a:r>
                        <a:rPr lang="en-US" sz="1200" dirty="0"/>
                        <a:t>Design the front cover of the book ‘A Christmas Carol’ based on Scrooge’s appearance in this extract. </a:t>
                      </a:r>
                    </a:p>
                    <a:p>
                      <a:r>
                        <a:rPr lang="en-US" sz="1200" i="1" dirty="0"/>
                        <a:t>Think carefully about what </a:t>
                      </a:r>
                      <a:r>
                        <a:rPr lang="en-US" sz="1200" i="1" dirty="0" err="1"/>
                        <a:t>colours</a:t>
                      </a:r>
                      <a:r>
                        <a:rPr lang="en-US" sz="1200" i="1" dirty="0"/>
                        <a:t>, font, images or symbols you could include. </a:t>
                      </a:r>
                    </a:p>
                  </a:txBody>
                  <a:tcPr/>
                </a:tc>
                <a:extLst>
                  <a:ext uri="{0D108BD9-81ED-4DB2-BD59-A6C34878D82A}">
                    <a16:rowId xmlns:a16="http://schemas.microsoft.com/office/drawing/2014/main" val="10002"/>
                  </a:ext>
                </a:extLst>
              </a:tr>
              <a:tr h="1162118">
                <a:tc>
                  <a:txBody>
                    <a:bodyPr/>
                    <a:lstStyle/>
                    <a:p>
                      <a:r>
                        <a:rPr lang="en-US" b="1" dirty="0"/>
                        <a:t>Extra Mild</a:t>
                      </a:r>
                    </a:p>
                  </a:txBody>
                  <a:tcPr/>
                </a:tc>
                <a:tc>
                  <a:txBody>
                    <a:bodyPr/>
                    <a:lstStyle/>
                    <a:p>
                      <a:r>
                        <a:rPr lang="en-US" sz="1150" b="1" i="0" dirty="0"/>
                        <a:t>”What are your first impressions of Scrooge, based on the introduction of the character?”</a:t>
                      </a:r>
                    </a:p>
                    <a:p>
                      <a:r>
                        <a:rPr lang="en-US" sz="1150" i="1" dirty="0"/>
                        <a:t>Re-read the extract and write down your reactions to Scrooge– do you think other people feel the same way?</a:t>
                      </a:r>
                    </a:p>
                  </a:txBody>
                  <a:tcPr/>
                </a:tc>
                <a:tc>
                  <a:txBody>
                    <a:bodyPr/>
                    <a:lstStyle/>
                    <a:p>
                      <a:r>
                        <a:rPr lang="en-US" sz="1200" dirty="0"/>
                        <a:t>Draw an illustration of how Scrooge looks, based on the description in the extract.</a:t>
                      </a:r>
                    </a:p>
                    <a:p>
                      <a:r>
                        <a:rPr lang="en-US" sz="1200" i="1" dirty="0"/>
                        <a:t>When you have finished, label up the image with key quotes that made you draw him in this way.</a:t>
                      </a:r>
                    </a:p>
                  </a:txBody>
                  <a:tcPr/>
                </a:tc>
                <a:extLst>
                  <a:ext uri="{0D108BD9-81ED-4DB2-BD59-A6C34878D82A}">
                    <a16:rowId xmlns:a16="http://schemas.microsoft.com/office/drawing/2014/main" val="10003"/>
                  </a:ext>
                </a:extLst>
              </a:tr>
            </a:tbl>
          </a:graphicData>
        </a:graphic>
      </p:graphicFrame>
      <p:pic>
        <p:nvPicPr>
          <p:cNvPr id="5" name="Picture 4"/>
          <p:cNvPicPr>
            <a:picLocks noChangeAspect="1"/>
          </p:cNvPicPr>
          <p:nvPr/>
        </p:nvPicPr>
        <p:blipFill>
          <a:blip r:embed="rId2"/>
          <a:stretch>
            <a:fillRect/>
          </a:stretch>
        </p:blipFill>
        <p:spPr>
          <a:xfrm>
            <a:off x="1623897" y="0"/>
            <a:ext cx="2956455" cy="927480"/>
          </a:xfrm>
          <a:prstGeom prst="rect">
            <a:avLst/>
          </a:prstGeom>
        </p:spPr>
      </p:pic>
      <p:pic>
        <p:nvPicPr>
          <p:cNvPr id="4" name="Picture 3"/>
          <p:cNvPicPr>
            <a:picLocks noChangeAspect="1"/>
          </p:cNvPicPr>
          <p:nvPr/>
        </p:nvPicPr>
        <p:blipFill>
          <a:blip r:embed="rId3"/>
          <a:stretch>
            <a:fillRect/>
          </a:stretch>
        </p:blipFill>
        <p:spPr>
          <a:xfrm>
            <a:off x="1623897" y="1855695"/>
            <a:ext cx="2299201" cy="4822161"/>
          </a:xfrm>
          <a:prstGeom prst="rect">
            <a:avLst/>
          </a:prstGeom>
        </p:spPr>
      </p:pic>
      <p:sp>
        <p:nvSpPr>
          <p:cNvPr id="6" name="TextBox 5"/>
          <p:cNvSpPr txBox="1"/>
          <p:nvPr/>
        </p:nvSpPr>
        <p:spPr>
          <a:xfrm>
            <a:off x="4755716" y="139292"/>
            <a:ext cx="5912285" cy="954107"/>
          </a:xfrm>
          <a:prstGeom prst="rect">
            <a:avLst/>
          </a:prstGeom>
          <a:noFill/>
        </p:spPr>
        <p:txBody>
          <a:bodyPr wrap="square" rtlCol="0">
            <a:spAutoFit/>
          </a:bodyPr>
          <a:lstStyle/>
          <a:p>
            <a:r>
              <a:rPr lang="en-US" sz="1400" b="1" dirty="0"/>
              <a:t>Read through the extract from </a:t>
            </a:r>
            <a:r>
              <a:rPr lang="en-US" sz="1400" b="1" i="1" dirty="0"/>
              <a:t>‘A Christmas Carol’ by Charles Dickens. </a:t>
            </a:r>
            <a:r>
              <a:rPr lang="en-US" sz="1400" b="1" dirty="0"/>
              <a:t> </a:t>
            </a:r>
          </a:p>
          <a:p>
            <a:r>
              <a:rPr lang="en-US" sz="1400" b="1" dirty="0"/>
              <a:t>Choose a main course and a dessert to complete. The chili rating suggests the difficulty of the task, or the challenge it might offer. </a:t>
            </a:r>
          </a:p>
          <a:p>
            <a:r>
              <a:rPr lang="en-US" sz="1400" b="1" i="1" dirty="0"/>
              <a:t>Try at least one Extra Hot task if possible!</a:t>
            </a:r>
          </a:p>
        </p:txBody>
      </p:sp>
    </p:spTree>
    <p:extLst>
      <p:ext uri="{BB962C8B-B14F-4D97-AF65-F5344CB8AC3E}">
        <p14:creationId xmlns:p14="http://schemas.microsoft.com/office/powerpoint/2010/main" val="22351840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F8316A95C73C4687C62AEADCFE4797" ma:contentTypeVersion="4" ma:contentTypeDescription="Create a new document." ma:contentTypeScope="" ma:versionID="aed4f9b43aa7cea74e6cd7a62359dda7">
  <xsd:schema xmlns:xsd="http://www.w3.org/2001/XMLSchema" xmlns:xs="http://www.w3.org/2001/XMLSchema" xmlns:p="http://schemas.microsoft.com/office/2006/metadata/properties" xmlns:ns2="1bcba02e-743a-4d27-932f-3f73b92300da" targetNamespace="http://schemas.microsoft.com/office/2006/metadata/properties" ma:root="true" ma:fieldsID="5b51764b560017b3993a755ab7ba66c0" ns2:_="">
    <xsd:import namespace="1bcba02e-743a-4d27-932f-3f73b92300d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cba02e-743a-4d27-932f-3f73b92300d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A04CBB5-6DEA-4B4F-80A9-F42B02B7139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cba02e-743a-4d27-932f-3f73b92300d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6F55273-B0A8-42D8-8646-A4364F8CF92C}">
  <ds:schemaRefs>
    <ds:schemaRef ds:uri="http://schemas.openxmlformats.org/package/2006/metadata/core-properties"/>
    <ds:schemaRef ds:uri="http://purl.org/dc/dcmitype/"/>
    <ds:schemaRef ds:uri="http://schemas.microsoft.com/office/infopath/2007/PartnerControls"/>
    <ds:schemaRef ds:uri="1bcba02e-743a-4d27-932f-3f73b92300da"/>
    <ds:schemaRef ds:uri="http://purl.org/dc/elements/1.1/"/>
    <ds:schemaRef ds:uri="http://schemas.microsoft.com/office/2006/metadata/properties"/>
    <ds:schemaRef ds:uri="http://schemas.microsoft.com/office/2006/documentManagement/types"/>
    <ds:schemaRef ds:uri="http://purl.org/dc/terms/"/>
    <ds:schemaRef ds:uri="http://www.w3.org/XML/1998/namespace"/>
  </ds:schemaRefs>
</ds:datastoreItem>
</file>

<file path=customXml/itemProps3.xml><?xml version="1.0" encoding="utf-8"?>
<ds:datastoreItem xmlns:ds="http://schemas.openxmlformats.org/officeDocument/2006/customXml" ds:itemID="{A95A53A3-5193-40D1-AD36-A55A067C43A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1822</TotalTime>
  <Words>642</Words>
  <Application>Microsoft Office PowerPoint</Application>
  <PresentationFormat>Widescreen</PresentationFormat>
  <Paragraphs>115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PowerPoint Presentation</vt:lpstr>
      <vt:lpstr>PowerPoint Presentation</vt:lpstr>
      <vt:lpstr>PowerPoint Presentation</vt:lpstr>
      <vt:lpstr>PowerPoint Presentation</vt:lpstr>
    </vt:vector>
  </TitlesOfParts>
  <Company>UTC Swindon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Cherise Osolin</dc:creator>
  <cp:lastModifiedBy>Jon Oliver</cp:lastModifiedBy>
  <cp:revision>44</cp:revision>
  <dcterms:created xsi:type="dcterms:W3CDTF">2020-05-28T07:50:53Z</dcterms:created>
  <dcterms:modified xsi:type="dcterms:W3CDTF">2020-07-06T17:27:19Z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0x010100B9F8316A95C73C4687C62AEADCFE4797</vt:lpwstr>
  </property>
</Properties>
</file>